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73" r:id="rId2"/>
    <p:sldId id="433" r:id="rId3"/>
    <p:sldId id="458" r:id="rId4"/>
    <p:sldId id="430" r:id="rId5"/>
    <p:sldId id="479" r:id="rId6"/>
    <p:sldId id="480" r:id="rId7"/>
    <p:sldId id="476" r:id="rId8"/>
    <p:sldId id="452" r:id="rId9"/>
    <p:sldId id="460" r:id="rId10"/>
    <p:sldId id="461" r:id="rId11"/>
    <p:sldId id="454" r:id="rId12"/>
    <p:sldId id="455" r:id="rId13"/>
    <p:sldId id="466" r:id="rId14"/>
    <p:sldId id="481" r:id="rId15"/>
    <p:sldId id="465" r:id="rId16"/>
    <p:sldId id="462" r:id="rId17"/>
    <p:sldId id="372" r:id="rId18"/>
    <p:sldId id="435" r:id="rId19"/>
    <p:sldId id="395" r:id="rId20"/>
    <p:sldId id="468" r:id="rId21"/>
    <p:sldId id="469" r:id="rId22"/>
    <p:sldId id="470" r:id="rId23"/>
    <p:sldId id="443" r:id="rId24"/>
    <p:sldId id="464" r:id="rId25"/>
    <p:sldId id="471" r:id="rId26"/>
    <p:sldId id="472" r:id="rId27"/>
    <p:sldId id="370" r:id="rId28"/>
    <p:sldId id="408" r:id="rId29"/>
    <p:sldId id="409" r:id="rId30"/>
    <p:sldId id="405" r:id="rId31"/>
    <p:sldId id="406" r:id="rId32"/>
    <p:sldId id="410" r:id="rId33"/>
    <p:sldId id="467" r:id="rId34"/>
    <p:sldId id="477" r:id="rId35"/>
    <p:sldId id="474" r:id="rId36"/>
    <p:sldId id="456" r:id="rId37"/>
    <p:sldId id="478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4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10/2/23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10/2/23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226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23.png"/><Relationship Id="rId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1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6.png"/><Relationship Id="rId5" Type="http://schemas.openxmlformats.org/officeDocument/2006/relationships/image" Target="../media/image124.png"/><Relationship Id="rId10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1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5.png"/><Relationship Id="rId10" Type="http://schemas.openxmlformats.org/officeDocument/2006/relationships/image" Target="../media/image20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2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3279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4: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921515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63379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787178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960839"/>
                <a:ext cx="8475397" cy="14878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960839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319738" y="883999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738" y="883999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3013026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3284758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572249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572249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3351461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4212093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4213805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BB744A-CD7E-E0F2-A72A-248AEBA756AA}"/>
                  </a:ext>
                </a:extLst>
              </p:cNvPr>
              <p:cNvSpPr/>
              <p:nvPr/>
            </p:nvSpPr>
            <p:spPr>
              <a:xfrm>
                <a:off x="5218769" y="918931"/>
                <a:ext cx="3006355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BB744A-CD7E-E0F2-A72A-248AEBA75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69" y="918931"/>
                <a:ext cx="3006355" cy="606384"/>
              </a:xfrm>
              <a:prstGeom prst="rect">
                <a:avLst/>
              </a:prstGeom>
              <a:blipFill>
                <a:blip r:embed="rId13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31A2-B2EB-239D-3B1A-935FD8E5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State Variable Phase Portraits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EE751-3B17-20A9-AB38-492513C8B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8" name="Picture 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2DD055-B4C5-3F97-D8BC-DC4D2B56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4" y="1799541"/>
            <a:ext cx="6527800" cy="20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C4028-61C9-E23C-75D1-D325BE45200E}"/>
              </a:ext>
            </a:extLst>
          </p:cNvPr>
          <p:cNvSpPr txBox="1"/>
          <p:nvPr/>
        </p:nvSpPr>
        <p:spPr>
          <a:xfrm>
            <a:off x="6729593" y="504542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Unstable.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2670C-E337-3A02-5DC2-FB9DBF43C23F}"/>
              </a:ext>
            </a:extLst>
          </p:cNvPr>
          <p:cNvSpPr txBox="1"/>
          <p:nvPr/>
        </p:nvSpPr>
        <p:spPr>
          <a:xfrm>
            <a:off x="963675" y="5045421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Stable, converges.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D71-1468-3BD7-EF31-745096B85B88}"/>
              </a:ext>
            </a:extLst>
          </p:cNvPr>
          <p:cNvSpPr txBox="1"/>
          <p:nvPr/>
        </p:nvSpPr>
        <p:spPr>
          <a:xfrm>
            <a:off x="3843352" y="5045421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Stable, oscillates.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F1496-C4B3-B0AB-FC9B-BDB3AB60D550}"/>
              </a:ext>
            </a:extLst>
          </p:cNvPr>
          <p:cNvSpPr txBox="1"/>
          <p:nvPr/>
        </p:nvSpPr>
        <p:spPr>
          <a:xfrm>
            <a:off x="2685327" y="592623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the figure with the characteristic.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F22DA3-6B7A-FD19-2987-DC4BD2570F4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2117196" y="3831541"/>
            <a:ext cx="2339058" cy="1213880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813629-2A2C-36E4-FD07-3416DEC8EC3A}"/>
              </a:ext>
            </a:extLst>
          </p:cNvPr>
          <p:cNvCxnSpPr>
            <a:stCxn id="11" idx="0"/>
          </p:cNvCxnSpPr>
          <p:nvPr/>
        </p:nvCxnSpPr>
        <p:spPr>
          <a:xfrm flipV="1">
            <a:off x="4933555" y="3727048"/>
            <a:ext cx="1339923" cy="1318373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9A1F4-9801-DCCF-0AD9-9F82E25FB19D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11706" y="3727048"/>
            <a:ext cx="4852035" cy="1318373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535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following has the correct qualitative effect: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BE8DDD-898A-1A0B-987F-DD815D69A5A1}"/>
              </a:ext>
            </a:extLst>
          </p:cNvPr>
          <p:cNvGrpSpPr/>
          <p:nvPr/>
        </p:nvGrpSpPr>
        <p:grpSpPr>
          <a:xfrm>
            <a:off x="945213" y="2300186"/>
            <a:ext cx="5632794" cy="2400973"/>
            <a:chOff x="945213" y="2300186"/>
            <a:chExt cx="5632794" cy="240097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8D3BD9E-6A8D-8261-51FB-CFF3A1374E85}"/>
                </a:ext>
              </a:extLst>
            </p:cNvPr>
            <p:cNvGrpSpPr/>
            <p:nvPr/>
          </p:nvGrpSpPr>
          <p:grpSpPr>
            <a:xfrm>
              <a:off x="945213" y="2472622"/>
              <a:ext cx="5632794" cy="2228537"/>
              <a:chOff x="945213" y="2472622"/>
              <a:chExt cx="5632794" cy="2228537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59DF59D3-EC10-7CDE-A04D-F09C981DCC05}"/>
                  </a:ext>
                </a:extLst>
              </p:cNvPr>
              <p:cNvSpPr/>
              <p:nvPr/>
            </p:nvSpPr>
            <p:spPr>
              <a:xfrm>
                <a:off x="3058610" y="2472622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224959-4A55-E59D-FDB2-FC19E2FE2D76}"/>
                  </a:ext>
                </a:extLst>
              </p:cNvPr>
              <p:cNvSpPr/>
              <p:nvPr/>
            </p:nvSpPr>
            <p:spPr>
              <a:xfrm>
                <a:off x="945213" y="4072891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7397EE8-E5B3-F58C-BACB-347772669631}"/>
                  </a:ext>
                </a:extLst>
              </p:cNvPr>
              <p:cNvSpPr/>
              <p:nvPr/>
            </p:nvSpPr>
            <p:spPr>
              <a:xfrm>
                <a:off x="4572000" y="3799391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6141DFF-00EC-2757-62E0-AD430DF9E84B}"/>
                  </a:ext>
                </a:extLst>
              </p:cNvPr>
              <p:cNvSpPr/>
              <p:nvPr/>
            </p:nvSpPr>
            <p:spPr>
              <a:xfrm>
                <a:off x="6022423" y="2716914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DBBEB1A-55BC-1FF5-EE0D-554B49CA0A3A}"/>
                  </a:ext>
                </a:extLst>
              </p:cNvPr>
              <p:cNvSpPr/>
              <p:nvPr/>
            </p:nvSpPr>
            <p:spPr>
              <a:xfrm>
                <a:off x="2361235" y="3805610"/>
                <a:ext cx="752355" cy="6250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R1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6E5E7EB-5BCD-601E-502A-5EF8CFB8CE4A}"/>
                  </a:ext>
                </a:extLst>
              </p:cNvPr>
              <p:cNvSpPr/>
              <p:nvPr/>
            </p:nvSpPr>
            <p:spPr>
              <a:xfrm>
                <a:off x="4473614" y="2658491"/>
                <a:ext cx="752355" cy="6250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R2</a:t>
                </a:r>
              </a:p>
            </p:txBody>
          </p: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91E194EB-F66D-3D5F-DE49-7629F579DCB2}"/>
                  </a:ext>
                </a:extLst>
              </p:cNvPr>
              <p:cNvCxnSpPr>
                <a:cxnSpLocks/>
                <a:stCxn id="3" idx="2"/>
                <a:endCxn id="10" idx="0"/>
              </p:cNvCxnSpPr>
              <p:nvPr/>
            </p:nvCxnSpPr>
            <p:spPr>
              <a:xfrm rot="5400000">
                <a:off x="2636632" y="3105840"/>
                <a:ext cx="800552" cy="59898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E7AFC868-BECE-E7CC-D3A1-C1E0EDDB4D47}"/>
                  </a:ext>
                </a:extLst>
              </p:cNvPr>
              <p:cNvCxnSpPr>
                <a:cxnSpLocks/>
                <a:stCxn id="6" idx="3"/>
                <a:endCxn id="10" idx="2"/>
              </p:cNvCxnSpPr>
              <p:nvPr/>
            </p:nvCxnSpPr>
            <p:spPr>
              <a:xfrm flipV="1">
                <a:off x="1500797" y="4118127"/>
                <a:ext cx="860438" cy="220982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D4F35-85DA-10C4-1EB6-8002144F9F0E}"/>
                  </a:ext>
                </a:extLst>
              </p:cNvPr>
              <p:cNvSpPr txBox="1"/>
              <p:nvPr/>
            </p:nvSpPr>
            <p:spPr>
              <a:xfrm>
                <a:off x="1523904" y="433182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cxnSp>
            <p:nvCxnSpPr>
              <p:cNvPr id="52" name="Curved Connector 51">
                <a:extLst>
                  <a:ext uri="{FF2B5EF4-FFF2-40B4-BE49-F238E27FC236}">
                    <a16:creationId xmlns:a16="http://schemas.microsoft.com/office/drawing/2014/main" id="{7DC7F603-67A9-906F-2CD5-09F02A8F5E3C}"/>
                  </a:ext>
                </a:extLst>
              </p:cNvPr>
              <p:cNvCxnSpPr>
                <a:cxnSpLocks/>
                <a:stCxn id="10" idx="4"/>
                <a:endCxn id="8" idx="1"/>
              </p:cNvCxnSpPr>
              <p:nvPr/>
            </p:nvCxnSpPr>
            <p:spPr>
              <a:xfrm rot="5400000" flipH="1" flipV="1">
                <a:off x="3472189" y="3330832"/>
                <a:ext cx="365034" cy="1834587"/>
              </a:xfrm>
              <a:prstGeom prst="curvedConnector4">
                <a:avLst>
                  <a:gd name="adj1" fmla="val -62624"/>
                  <a:gd name="adj2" fmla="val 60252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urved Connector 63">
                <a:extLst>
                  <a:ext uri="{FF2B5EF4-FFF2-40B4-BE49-F238E27FC236}">
                    <a16:creationId xmlns:a16="http://schemas.microsoft.com/office/drawing/2014/main" id="{6C087C84-5E05-13D1-4447-83CC7FDA633F}"/>
                  </a:ext>
                </a:extLst>
              </p:cNvPr>
              <p:cNvCxnSpPr>
                <a:cxnSpLocks/>
                <a:stCxn id="3" idx="3"/>
                <a:endCxn id="13" idx="2"/>
              </p:cNvCxnSpPr>
              <p:nvPr/>
            </p:nvCxnSpPr>
            <p:spPr>
              <a:xfrm>
                <a:off x="3614194" y="2738840"/>
                <a:ext cx="859420" cy="23216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urved Connector 65">
                <a:extLst>
                  <a:ext uri="{FF2B5EF4-FFF2-40B4-BE49-F238E27FC236}">
                    <a16:creationId xmlns:a16="http://schemas.microsoft.com/office/drawing/2014/main" id="{D18F6FA3-70C7-1888-0E20-BA8C1605911A}"/>
                  </a:ext>
                </a:extLst>
              </p:cNvPr>
              <p:cNvCxnSpPr>
                <a:cxnSpLocks/>
                <a:stCxn id="8" idx="0"/>
                <a:endCxn id="13" idx="3"/>
              </p:cNvCxnSpPr>
              <p:nvPr/>
            </p:nvCxnSpPr>
            <p:spPr>
              <a:xfrm rot="16200000" flipV="1">
                <a:off x="4413093" y="3362692"/>
                <a:ext cx="607401" cy="26599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urved Connector 68">
                <a:extLst>
                  <a:ext uri="{FF2B5EF4-FFF2-40B4-BE49-F238E27FC236}">
                    <a16:creationId xmlns:a16="http://schemas.microsoft.com/office/drawing/2014/main" id="{8C46882A-3AA0-EB8A-9AC1-CD39BFE0A1ED}"/>
                  </a:ext>
                </a:extLst>
              </p:cNvPr>
              <p:cNvCxnSpPr>
                <a:cxnSpLocks/>
                <a:stCxn id="13" idx="6"/>
                <a:endCxn id="9" idx="1"/>
              </p:cNvCxnSpPr>
              <p:nvPr/>
            </p:nvCxnSpPr>
            <p:spPr>
              <a:xfrm>
                <a:off x="5225969" y="2971008"/>
                <a:ext cx="796454" cy="1212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477CCA9-AA74-EF56-5DEE-A34CB64BC3A4}"/>
                    </a:ext>
                  </a:extLst>
                </p:cNvPr>
                <p:cNvSpPr txBox="1"/>
                <p:nvPr/>
              </p:nvSpPr>
              <p:spPr>
                <a:xfrm>
                  <a:off x="2835797" y="3614725"/>
                  <a:ext cx="1049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477CCA9-AA74-EF56-5DEE-A34CB64BC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797" y="3614725"/>
                  <a:ext cx="104938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6B876C-54EB-6AB7-300C-028891273310}"/>
                    </a:ext>
                  </a:extLst>
                </p:cNvPr>
                <p:cNvSpPr txBox="1"/>
                <p:nvPr/>
              </p:nvSpPr>
              <p:spPr>
                <a:xfrm>
                  <a:off x="4760088" y="2300186"/>
                  <a:ext cx="931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6B876C-54EB-6AB7-300C-028891273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088" y="2300186"/>
                  <a:ext cx="93176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788B933-1B5E-E626-1FA4-F7315BA04F7E}"/>
              </a:ext>
            </a:extLst>
          </p:cNvPr>
          <p:cNvSpPr txBox="1"/>
          <p:nvPr/>
        </p:nvSpPr>
        <p:spPr>
          <a:xfrm>
            <a:off x="2123135" y="5024937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C6AD8-7B22-8A27-4AFD-5FA6031AF45D}"/>
              </a:ext>
            </a:extLst>
          </p:cNvPr>
          <p:cNvSpPr txBox="1"/>
          <p:nvPr/>
        </p:nvSpPr>
        <p:spPr>
          <a:xfrm>
            <a:off x="275104" y="973138"/>
            <a:ext cx="2525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reaction</a:t>
            </a:r>
            <a:r>
              <a:rPr lang="en-US" sz="2400" dirty="0"/>
              <a:t> has: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kinetic law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0F8FC4-7444-3B2F-F7A4-08A0AC2BF742}"/>
              </a:ext>
            </a:extLst>
          </p:cNvPr>
          <p:cNvSpPr txBox="1"/>
          <p:nvPr/>
        </p:nvSpPr>
        <p:spPr>
          <a:xfrm>
            <a:off x="1492896" y="5837713"/>
            <a:ext cx="699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reaction network</a:t>
            </a:r>
            <a:r>
              <a:rPr lang="en-US" sz="2400" dirty="0"/>
              <a:t> is a collection of reactions.</a:t>
            </a:r>
          </a:p>
        </p:txBody>
      </p:sp>
      <p:sp>
        <p:nvSpPr>
          <p:cNvPr id="86" name="Oval Callout 85">
            <a:extLst>
              <a:ext uri="{FF2B5EF4-FFF2-40B4-BE49-F238E27FC236}">
                <a16:creationId xmlns:a16="http://schemas.microsoft.com/office/drawing/2014/main" id="{2EDF80DC-6C8A-844D-7B70-01A1C33B0C85}"/>
              </a:ext>
            </a:extLst>
          </p:cNvPr>
          <p:cNvSpPr/>
          <p:nvPr/>
        </p:nvSpPr>
        <p:spPr>
          <a:xfrm>
            <a:off x="670512" y="3120136"/>
            <a:ext cx="1452623" cy="612648"/>
          </a:xfrm>
          <a:prstGeom prst="wedgeEllipseCallout">
            <a:avLst>
              <a:gd name="adj1" fmla="val -19239"/>
              <a:gd name="adj2" fmla="val 11162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reactant</a:t>
            </a:r>
          </a:p>
        </p:txBody>
      </p:sp>
      <p:sp>
        <p:nvSpPr>
          <p:cNvPr id="87" name="Oval Callout 86">
            <a:extLst>
              <a:ext uri="{FF2B5EF4-FFF2-40B4-BE49-F238E27FC236}">
                <a16:creationId xmlns:a16="http://schemas.microsoft.com/office/drawing/2014/main" id="{F9EFF7DF-452D-4F66-ED28-6F7E985640A3}"/>
              </a:ext>
            </a:extLst>
          </p:cNvPr>
          <p:cNvSpPr/>
          <p:nvPr/>
        </p:nvSpPr>
        <p:spPr>
          <a:xfrm>
            <a:off x="6837744" y="2242276"/>
            <a:ext cx="1452623" cy="612648"/>
          </a:xfrm>
          <a:prstGeom prst="wedgeEllipseCallout">
            <a:avLst>
              <a:gd name="adj1" fmla="val -72625"/>
              <a:gd name="adj2" fmla="val 7572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8" name="Oval Callout 87">
            <a:extLst>
              <a:ext uri="{FF2B5EF4-FFF2-40B4-BE49-F238E27FC236}">
                <a16:creationId xmlns:a16="http://schemas.microsoft.com/office/drawing/2014/main" id="{FC8E5762-B0AC-BEAB-C799-D60D66642A0B}"/>
              </a:ext>
            </a:extLst>
          </p:cNvPr>
          <p:cNvSpPr/>
          <p:nvPr/>
        </p:nvSpPr>
        <p:spPr>
          <a:xfrm>
            <a:off x="5296111" y="1390391"/>
            <a:ext cx="1452623" cy="612648"/>
          </a:xfrm>
          <a:prstGeom prst="wedgeEllipseCallout">
            <a:avLst>
              <a:gd name="adj1" fmla="val -54298"/>
              <a:gd name="adj2" fmla="val 9839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kinetic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5201A1-234F-5614-0C75-325C61001EC4}"/>
                  </a:ext>
                </a:extLst>
              </p:cNvPr>
              <p:cNvSpPr txBox="1"/>
              <p:nvPr/>
            </p:nvSpPr>
            <p:spPr>
              <a:xfrm>
                <a:off x="5584604" y="4137328"/>
                <a:ext cx="2289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constants.</a:t>
                </a: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5201A1-234F-5614-0C75-325C6100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04" y="4137328"/>
                <a:ext cx="2289473" cy="307777"/>
              </a:xfrm>
              <a:prstGeom prst="rect">
                <a:avLst/>
              </a:prstGeom>
              <a:blipFill>
                <a:blip r:embed="rId4"/>
                <a:stretch>
                  <a:fillRect l="-3846" t="-24000" r="-5495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FAC356-982F-D31A-2451-7EF53DD1B754}"/>
              </a:ext>
            </a:extLst>
          </p:cNvPr>
          <p:cNvSpPr txBox="1"/>
          <p:nvPr/>
        </p:nvSpPr>
        <p:spPr>
          <a:xfrm>
            <a:off x="5638681" y="26355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82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 animBg="1"/>
      <p:bldP spid="87" grpId="0" animBg="1"/>
      <p:bldP spid="88" grpId="0" animBg="1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State Vector for A Reaction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208C4-DE50-7D41-A5BA-7ED3DECB627B}"/>
                  </a:ext>
                </a:extLst>
              </p:cNvPr>
              <p:cNvSpPr txBox="1"/>
              <p:nvPr/>
            </p:nvSpPr>
            <p:spPr>
              <a:xfrm>
                <a:off x="348743" y="1188720"/>
                <a:ext cx="77284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 </a:t>
                </a:r>
                <a:r>
                  <a:rPr lang="en-US" sz="2000" b="1" dirty="0"/>
                  <a:t>state vector</a:t>
                </a:r>
                <a:r>
                  <a:rPr lang="en-US" sz="2000" dirty="0"/>
                  <a:t> for a reaction network is such that knowing the state vector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allows us to predict all species concentrations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208C4-DE50-7D41-A5BA-7ED3DECB6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43" y="1188720"/>
                <a:ext cx="7728457" cy="1015663"/>
              </a:xfrm>
              <a:prstGeom prst="rect">
                <a:avLst/>
              </a:prstGeom>
              <a:blipFill>
                <a:blip r:embed="rId2"/>
                <a:stretch>
                  <a:fillRect l="-821" t="-2469" r="-1478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788B933-1B5E-E626-1FA4-F7315BA04F7E}"/>
              </a:ext>
            </a:extLst>
          </p:cNvPr>
          <p:cNvSpPr txBox="1"/>
          <p:nvPr/>
        </p:nvSpPr>
        <p:spPr>
          <a:xfrm>
            <a:off x="780471" y="3202662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717C2-30F9-B3CD-1E5D-358694B26F0F}"/>
              </a:ext>
            </a:extLst>
          </p:cNvPr>
          <p:cNvSpPr txBox="1"/>
          <p:nvPr/>
        </p:nvSpPr>
        <p:spPr>
          <a:xfrm>
            <a:off x="421655" y="2685327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state vector for this reaction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4857-185D-255B-3638-6BF865CD4976}"/>
                  </a:ext>
                </a:extLst>
              </p:cNvPr>
              <p:cNvSpPr txBox="1"/>
              <p:nvPr/>
            </p:nvSpPr>
            <p:spPr>
              <a:xfrm>
                <a:off x="665544" y="4515118"/>
                <a:ext cx="465384" cy="1066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4857-185D-255B-3638-6BF865CD4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44" y="4515118"/>
                <a:ext cx="465384" cy="1066510"/>
              </a:xfrm>
              <a:prstGeom prst="rect">
                <a:avLst/>
              </a:prstGeom>
              <a:blipFill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60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5208D-2E54-19A0-0CB3-3192B5170E7A}"/>
              </a:ext>
            </a:extLst>
          </p:cNvPr>
          <p:cNvGrpSpPr/>
          <p:nvPr/>
        </p:nvGrpSpPr>
        <p:grpSpPr>
          <a:xfrm>
            <a:off x="2833476" y="3858569"/>
            <a:ext cx="2217274" cy="2047616"/>
            <a:chOff x="2833476" y="3858569"/>
            <a:chExt cx="2217274" cy="20476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B1C336-E226-C040-AC01-2951EF30F1CE}"/>
                </a:ext>
              </a:extLst>
            </p:cNvPr>
            <p:cNvSpPr txBox="1"/>
            <p:nvPr/>
          </p:nvSpPr>
          <p:spPr>
            <a:xfrm>
              <a:off x="2833476" y="5567631"/>
              <a:ext cx="2217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Stoichiometry Matrix</a:t>
              </a:r>
              <a:endParaRPr lang="en-US" sz="16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810F2F-103E-1B4A-BBC1-7A72DB7C4E23}"/>
                </a:ext>
              </a:extLst>
            </p:cNvPr>
            <p:cNvGrpSpPr/>
            <p:nvPr/>
          </p:nvGrpSpPr>
          <p:grpSpPr>
            <a:xfrm>
              <a:off x="3175122" y="3858569"/>
              <a:ext cx="1757498" cy="1572708"/>
              <a:chOff x="3782330" y="3426829"/>
              <a:chExt cx="1757498" cy="157270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0B41C6-AC5B-3744-BE87-6926614B8C0D}"/>
                  </a:ext>
                </a:extLst>
              </p:cNvPr>
              <p:cNvSpPr txBox="1"/>
              <p:nvPr/>
            </p:nvSpPr>
            <p:spPr>
              <a:xfrm>
                <a:off x="3782330" y="3429877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[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08D105-DE70-AC42-931E-20F2DF0CA734}"/>
                      </a:ext>
                    </a:extLst>
                  </p:cNvPr>
                  <p:cNvSpPr txBox="1"/>
                  <p:nvPr/>
                </p:nvSpPr>
                <p:spPr>
                  <a:xfrm>
                    <a:off x="4212927" y="3772835"/>
                    <a:ext cx="897682" cy="4601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08D105-DE70-AC42-931E-20F2DF0CA7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2927" y="3772835"/>
                    <a:ext cx="897682" cy="4601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08" t="-2703" r="-5634" b="-351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E528102-3E8D-DC4D-9A66-BAE8416778C9}"/>
                      </a:ext>
                    </a:extLst>
                  </p:cNvPr>
                  <p:cNvSpPr txBox="1"/>
                  <p:nvPr/>
                </p:nvSpPr>
                <p:spPr>
                  <a:xfrm>
                    <a:off x="4228167" y="4400723"/>
                    <a:ext cx="878446" cy="4665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2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E528102-3E8D-DC4D-9A66-BAE8416778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8167" y="4400723"/>
                    <a:ext cx="878446" cy="4665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571" t="-10526" r="-5714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9FCAC1-5025-CA4D-BBA2-A2DB6441F5E6}"/>
                  </a:ext>
                </a:extLst>
              </p:cNvPr>
              <p:cNvSpPr txBox="1"/>
              <p:nvPr/>
            </p:nvSpPr>
            <p:spPr>
              <a:xfrm>
                <a:off x="5013722" y="3426829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]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6E9D1E-EE95-9F49-8CA4-FD2645B8AFB0}"/>
                </a:ext>
              </a:extLst>
            </p:cNvPr>
            <p:cNvGrpSpPr/>
            <p:nvPr/>
          </p:nvGrpSpPr>
          <p:grpSpPr>
            <a:xfrm>
              <a:off x="2930829" y="3914115"/>
              <a:ext cx="1594150" cy="1404670"/>
              <a:chOff x="529661" y="3528095"/>
              <a:chExt cx="1594150" cy="140467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AA9A112-B910-6E4A-ABD2-B4F7DDF0EF5D}"/>
                  </a:ext>
                </a:extLst>
              </p:cNvPr>
              <p:cNvGrpSpPr/>
              <p:nvPr/>
            </p:nvGrpSpPr>
            <p:grpSpPr>
              <a:xfrm>
                <a:off x="529661" y="3793271"/>
                <a:ext cx="287258" cy="1139494"/>
                <a:chOff x="3364301" y="3729263"/>
                <a:chExt cx="287258" cy="113949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5BE87A-12E8-AD4B-B912-3EE7E5CA0BB7}"/>
                    </a:ext>
                  </a:extLst>
                </p:cNvPr>
                <p:cNvSpPr txBox="1"/>
                <p:nvPr/>
              </p:nvSpPr>
              <p:spPr>
                <a:xfrm>
                  <a:off x="3364301" y="3729263"/>
                  <a:ext cx="2792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A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3C0526-43BA-1F44-88E3-6DFF0D54B91C}"/>
                    </a:ext>
                  </a:extLst>
                </p:cNvPr>
                <p:cNvSpPr txBox="1"/>
                <p:nvPr/>
              </p:nvSpPr>
              <p:spPr>
                <a:xfrm>
                  <a:off x="3364301" y="4021891"/>
                  <a:ext cx="2792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B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0519D-7F87-E64C-8002-C0A344CE5782}"/>
                    </a:ext>
                  </a:extLst>
                </p:cNvPr>
                <p:cNvSpPr txBox="1"/>
                <p:nvPr/>
              </p:nvSpPr>
              <p:spPr>
                <a:xfrm>
                  <a:off x="3364301" y="4314519"/>
                  <a:ext cx="2872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C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6419C51-7413-1043-B6BE-9E0B6E028DC1}"/>
                    </a:ext>
                  </a:extLst>
                </p:cNvPr>
                <p:cNvSpPr txBox="1"/>
                <p:nvPr/>
              </p:nvSpPr>
              <p:spPr>
                <a:xfrm>
                  <a:off x="3364301" y="4607147"/>
                  <a:ext cx="2872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D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F017B9-C79C-C245-8A86-A83FF2E53AD2}"/>
                  </a:ext>
                </a:extLst>
              </p:cNvPr>
              <p:cNvSpPr txBox="1"/>
              <p:nvPr/>
            </p:nvSpPr>
            <p:spPr>
              <a:xfrm>
                <a:off x="1258133" y="3528095"/>
                <a:ext cx="3658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R1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D4B76-C392-AB49-BA50-DD069F6010B2}"/>
                  </a:ext>
                </a:extLst>
              </p:cNvPr>
              <p:cNvSpPr txBox="1"/>
              <p:nvPr/>
            </p:nvSpPr>
            <p:spPr>
              <a:xfrm>
                <a:off x="1758005" y="3528095"/>
                <a:ext cx="3658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R2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466959-087F-F002-5726-B8DB2DBB7822}"/>
              </a:ext>
            </a:extLst>
          </p:cNvPr>
          <p:cNvGrpSpPr/>
          <p:nvPr/>
        </p:nvGrpSpPr>
        <p:grpSpPr>
          <a:xfrm>
            <a:off x="5237256" y="4127028"/>
            <a:ext cx="1963867" cy="1015663"/>
            <a:chOff x="5237256" y="4127028"/>
            <a:chExt cx="1963867" cy="10156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231556-25DF-BA4B-850C-D878D84B1991}"/>
                </a:ext>
              </a:extLst>
            </p:cNvPr>
            <p:cNvGrpSpPr/>
            <p:nvPr/>
          </p:nvGrpSpPr>
          <p:grpSpPr>
            <a:xfrm>
              <a:off x="5237256" y="4127028"/>
              <a:ext cx="1693266" cy="1015663"/>
              <a:chOff x="2824513" y="3558128"/>
              <a:chExt cx="1693266" cy="1015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482927-856B-5140-97A0-F6A92AB7E84C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0" y="3805094"/>
                    <a:ext cx="11363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482927-856B-5140-97A0-F6A92AB7E8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960" y="3805094"/>
                    <a:ext cx="11363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444" r="-111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CCE580-CD0D-7045-933A-6D01D6FBB150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0" y="4184007"/>
                    <a:ext cx="10238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CCE580-CD0D-7045-933A-6D01D6FBB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960" y="4184007"/>
                    <a:ext cx="102380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938" r="-370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3C4EC-1737-1249-88BF-9E85D7BBD27A}"/>
                  </a:ext>
                </a:extLst>
              </p:cNvPr>
              <p:cNvSpPr txBox="1"/>
              <p:nvPr/>
            </p:nvSpPr>
            <p:spPr>
              <a:xfrm>
                <a:off x="2824513" y="3558128"/>
                <a:ext cx="3978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[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60B1B8-CEC0-234F-810F-8AA8B566C308}"/>
                  </a:ext>
                </a:extLst>
              </p:cNvPr>
              <p:cNvSpPr txBox="1"/>
              <p:nvPr/>
            </p:nvSpPr>
            <p:spPr>
              <a:xfrm>
                <a:off x="4119913" y="3558128"/>
                <a:ext cx="3978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]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185050-0438-894C-8FFC-41CD295C62B5}"/>
                </a:ext>
              </a:extLst>
            </p:cNvPr>
            <p:cNvSpPr txBox="1"/>
            <p:nvPr/>
          </p:nvSpPr>
          <p:spPr>
            <a:xfrm>
              <a:off x="6829221" y="4331691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BDFABC-3AEC-0C48-8562-0DDA4EB58A85}"/>
                </a:ext>
              </a:extLst>
            </p:cNvPr>
            <p:cNvSpPr txBox="1"/>
            <p:nvPr/>
          </p:nvSpPr>
          <p:spPr>
            <a:xfrm>
              <a:off x="6835317" y="47065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77462" y="44295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462" y="4429596"/>
                <a:ext cx="472886" cy="553998"/>
              </a:xfrm>
              <a:prstGeom prst="rect">
                <a:avLst/>
              </a:prstGeom>
              <a:blipFill>
                <a:blip r:embed="rId7"/>
                <a:stretch>
                  <a:fillRect l="-7895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821521" y="44142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21" y="4414207"/>
                <a:ext cx="458459" cy="553998"/>
              </a:xfrm>
              <a:prstGeom prst="rect">
                <a:avLst/>
              </a:prstGeom>
              <a:blipFill>
                <a:blip r:embed="rId8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225681" y="5567631"/>
            <a:ext cx="1313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Rate Vector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22F996-E881-9432-7BB5-4B2DF092AAD0}"/>
              </a:ext>
            </a:extLst>
          </p:cNvPr>
          <p:cNvGrpSpPr/>
          <p:nvPr/>
        </p:nvGrpSpPr>
        <p:grpSpPr>
          <a:xfrm>
            <a:off x="368373" y="3846981"/>
            <a:ext cx="1664125" cy="2055964"/>
            <a:chOff x="368373" y="3846981"/>
            <a:chExt cx="1664125" cy="20559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2DA3F9-9DC3-D346-AB02-C017AE3C339F}"/>
                </a:ext>
              </a:extLst>
            </p:cNvPr>
            <p:cNvGrpSpPr/>
            <p:nvPr/>
          </p:nvGrpSpPr>
          <p:grpSpPr>
            <a:xfrm>
              <a:off x="924224" y="3846981"/>
              <a:ext cx="1108274" cy="1575756"/>
              <a:chOff x="420815" y="3672167"/>
              <a:chExt cx="1108274" cy="15757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DD5283B-CDD8-7F47-9B66-CA5ABFBFB383}"/>
                      </a:ext>
                    </a:extLst>
                  </p:cNvPr>
                  <p:cNvSpPr/>
                  <p:nvPr/>
                </p:nvSpPr>
                <p:spPr>
                  <a:xfrm>
                    <a:off x="784703" y="3882446"/>
                    <a:ext cx="396904" cy="379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DD5283B-CDD8-7F47-9B66-CA5ABFBFB3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703" y="3882446"/>
                    <a:ext cx="396904" cy="3798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167E726-F036-D244-8882-C614FA716152}"/>
                      </a:ext>
                    </a:extLst>
                  </p:cNvPr>
                  <p:cNvSpPr/>
                  <p:nvPr/>
                </p:nvSpPr>
                <p:spPr>
                  <a:xfrm>
                    <a:off x="779510" y="4194978"/>
                    <a:ext cx="407291" cy="37798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167E726-F036-D244-8882-C614FA7161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510" y="4194978"/>
                    <a:ext cx="407291" cy="3779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E13F511-E7A8-0045-9864-3934E733A3BA}"/>
                      </a:ext>
                    </a:extLst>
                  </p:cNvPr>
                  <p:cNvSpPr/>
                  <p:nvPr/>
                </p:nvSpPr>
                <p:spPr>
                  <a:xfrm>
                    <a:off x="784768" y="4505651"/>
                    <a:ext cx="396775" cy="379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E13F511-E7A8-0045-9864-3934E733A3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768" y="4505651"/>
                    <a:ext cx="396775" cy="3798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6B00F5B-1E3C-7A41-8E9B-9E88125BF0E7}"/>
                      </a:ext>
                    </a:extLst>
                  </p:cNvPr>
                  <p:cNvSpPr/>
                  <p:nvPr/>
                </p:nvSpPr>
                <p:spPr>
                  <a:xfrm>
                    <a:off x="775246" y="4818182"/>
                    <a:ext cx="415819" cy="37798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6B00F5B-1E3C-7A41-8E9B-9E88125BF0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246" y="4818182"/>
                    <a:ext cx="415819" cy="3779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4D5D5-45ED-4047-BEF8-7AA5D894066A}"/>
                  </a:ext>
                </a:extLst>
              </p:cNvPr>
              <p:cNvSpPr txBox="1"/>
              <p:nvPr/>
            </p:nvSpPr>
            <p:spPr>
              <a:xfrm>
                <a:off x="420815" y="3672167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[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6734A7-DDD6-8E43-B861-E4C738F9539E}"/>
                  </a:ext>
                </a:extLst>
              </p:cNvPr>
              <p:cNvSpPr txBox="1"/>
              <p:nvPr/>
            </p:nvSpPr>
            <p:spPr>
              <a:xfrm>
                <a:off x="1002983" y="3678263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]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6E1C03-52F8-E24D-BFC8-E943BC0E270F}"/>
                </a:ext>
              </a:extLst>
            </p:cNvPr>
            <p:cNvSpPr txBox="1"/>
            <p:nvPr/>
          </p:nvSpPr>
          <p:spPr>
            <a:xfrm>
              <a:off x="368373" y="5564391"/>
              <a:ext cx="1633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d</a:t>
              </a:r>
              <a:r>
                <a:rPr lang="en-US" sz="1600" b="1" dirty="0"/>
                <a:t>(State Vector)</a:t>
              </a:r>
              <a:endParaRPr 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3688327" y="2803147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27" y="2803147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26" r="-434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3C09D4-87BE-634E-D13E-A74E5F57932F}"/>
                  </a:ext>
                </a:extLst>
              </p:cNvPr>
              <p:cNvSpPr txBox="1"/>
              <p:nvPr/>
            </p:nvSpPr>
            <p:spPr>
              <a:xfrm>
                <a:off x="774763" y="2510378"/>
                <a:ext cx="2507930" cy="117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3C09D4-87BE-634E-D13E-A74E5F57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63" y="2510378"/>
                <a:ext cx="2507930" cy="1177566"/>
              </a:xfrm>
              <a:prstGeom prst="rect">
                <a:avLst/>
              </a:prstGeom>
              <a:blipFill>
                <a:blip r:embed="rId14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A96F8E-1CE7-F03A-295F-2FAD1879C69D}"/>
              </a:ext>
            </a:extLst>
          </p:cNvPr>
          <p:cNvSpPr txBox="1"/>
          <p:nvPr/>
        </p:nvSpPr>
        <p:spPr>
          <a:xfrm>
            <a:off x="721119" y="1436580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179287</TotalTime>
  <Words>2576</Words>
  <Application>Microsoft Macintosh PowerPoint</Application>
  <PresentationFormat>On-screen Show (4:3)</PresentationFormat>
  <Paragraphs>463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Office Theme</vt:lpstr>
      <vt:lpstr>BIOE 437 / BIOE 537  Computational Systems Biology   Lecture 4: Reaction Networks as  Dynamical Systems   </vt:lpstr>
      <vt:lpstr>G.P.E. Box (Famous Statistician)</vt:lpstr>
      <vt:lpstr>Glycolytic Oscillations in Yeast*</vt:lpstr>
      <vt:lpstr>Dynamical Systems</vt:lpstr>
      <vt:lpstr>Reaction Networks</vt:lpstr>
      <vt:lpstr>State Vector for A Reaction Network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2 State Variable Phase Portraits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Hellerstein</cp:lastModifiedBy>
  <cp:revision>2603</cp:revision>
  <dcterms:created xsi:type="dcterms:W3CDTF">2008-11-04T22:35:39Z</dcterms:created>
  <dcterms:modified xsi:type="dcterms:W3CDTF">2023-10-04T18:40:14Z</dcterms:modified>
</cp:coreProperties>
</file>